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61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803A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2862" y="108"/>
      </p:cViewPr>
      <p:guideLst>
        <p:guide orient="horz" pos="288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4" y="2840568"/>
            <a:ext cx="4371975" cy="19600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525" y="5181600"/>
            <a:ext cx="360045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2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24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36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48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60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73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85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97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366185"/>
            <a:ext cx="1157288" cy="780203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366185"/>
            <a:ext cx="3386138" cy="78020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02" y="5875868"/>
            <a:ext cx="4371975" cy="1816100"/>
          </a:xfrm>
        </p:spPr>
        <p:txBody>
          <a:bodyPr anchor="t"/>
          <a:lstStyle>
            <a:lvl1pPr algn="l">
              <a:defRPr sz="185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302" y="3875619"/>
            <a:ext cx="4371975" cy="2000249"/>
          </a:xfrm>
        </p:spPr>
        <p:txBody>
          <a:bodyPr anchor="b"/>
          <a:lstStyle>
            <a:lvl1pPr marL="0" indent="0">
              <a:buNone/>
              <a:defRPr sz="928">
                <a:solidFill>
                  <a:schemeClr val="tx1">
                    <a:tint val="75000"/>
                  </a:schemeClr>
                </a:solidFill>
              </a:defRPr>
            </a:lvl1pPr>
            <a:lvl2pPr marL="212169" indent="0">
              <a:buNone/>
              <a:defRPr sz="836">
                <a:solidFill>
                  <a:schemeClr val="tx1">
                    <a:tint val="75000"/>
                  </a:schemeClr>
                </a:solidFill>
              </a:defRPr>
            </a:lvl2pPr>
            <a:lvl3pPr marL="424339" indent="0">
              <a:buNone/>
              <a:defRPr sz="743">
                <a:solidFill>
                  <a:schemeClr val="tx1">
                    <a:tint val="75000"/>
                  </a:schemeClr>
                </a:solidFill>
              </a:defRPr>
            </a:lvl3pPr>
            <a:lvl4pPr marL="636508" indent="0">
              <a:buNone/>
              <a:defRPr sz="650">
                <a:solidFill>
                  <a:schemeClr val="tx1">
                    <a:tint val="75000"/>
                  </a:schemeClr>
                </a:solidFill>
              </a:defRPr>
            </a:lvl4pPr>
            <a:lvl5pPr marL="848678" indent="0">
              <a:buNone/>
              <a:defRPr sz="650">
                <a:solidFill>
                  <a:schemeClr val="tx1">
                    <a:tint val="75000"/>
                  </a:schemeClr>
                </a:solidFill>
              </a:defRPr>
            </a:lvl5pPr>
            <a:lvl6pPr marL="1060847" indent="0">
              <a:buNone/>
              <a:defRPr sz="650">
                <a:solidFill>
                  <a:schemeClr val="tx1">
                    <a:tint val="75000"/>
                  </a:schemeClr>
                </a:solidFill>
              </a:defRPr>
            </a:lvl6pPr>
            <a:lvl7pPr marL="1273016" indent="0">
              <a:buNone/>
              <a:defRPr sz="650">
                <a:solidFill>
                  <a:schemeClr val="tx1">
                    <a:tint val="75000"/>
                  </a:schemeClr>
                </a:solidFill>
              </a:defRPr>
            </a:lvl7pPr>
            <a:lvl8pPr marL="1485186" indent="0">
              <a:buNone/>
              <a:defRPr sz="650">
                <a:solidFill>
                  <a:schemeClr val="tx1">
                    <a:tint val="75000"/>
                  </a:schemeClr>
                </a:solidFill>
              </a:defRPr>
            </a:lvl8pPr>
            <a:lvl9pPr marL="1697355" indent="0">
              <a:buNone/>
              <a:defRPr sz="6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133602"/>
            <a:ext cx="2271713" cy="6034617"/>
          </a:xfrm>
        </p:spPr>
        <p:txBody>
          <a:bodyPr/>
          <a:lstStyle>
            <a:lvl1pPr>
              <a:defRPr sz="1299"/>
            </a:lvl1pPr>
            <a:lvl2pPr>
              <a:defRPr sz="1114"/>
            </a:lvl2pPr>
            <a:lvl3pPr>
              <a:defRPr sz="928"/>
            </a:lvl3pPr>
            <a:lvl4pPr>
              <a:defRPr sz="836"/>
            </a:lvl4pPr>
            <a:lvl5pPr>
              <a:defRPr sz="836"/>
            </a:lvl5pPr>
            <a:lvl6pPr>
              <a:defRPr sz="836"/>
            </a:lvl6pPr>
            <a:lvl7pPr>
              <a:defRPr sz="836"/>
            </a:lvl7pPr>
            <a:lvl8pPr>
              <a:defRPr sz="836"/>
            </a:lvl8pPr>
            <a:lvl9pPr>
              <a:defRPr sz="8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14613" y="2133602"/>
            <a:ext cx="2271713" cy="6034617"/>
          </a:xfrm>
        </p:spPr>
        <p:txBody>
          <a:bodyPr/>
          <a:lstStyle>
            <a:lvl1pPr>
              <a:defRPr sz="1299"/>
            </a:lvl1pPr>
            <a:lvl2pPr>
              <a:defRPr sz="1114"/>
            </a:lvl2pPr>
            <a:lvl3pPr>
              <a:defRPr sz="928"/>
            </a:lvl3pPr>
            <a:lvl4pPr>
              <a:defRPr sz="836"/>
            </a:lvl4pPr>
            <a:lvl5pPr>
              <a:defRPr sz="836"/>
            </a:lvl5pPr>
            <a:lvl6pPr>
              <a:defRPr sz="836"/>
            </a:lvl6pPr>
            <a:lvl7pPr>
              <a:defRPr sz="836"/>
            </a:lvl7pPr>
            <a:lvl8pPr>
              <a:defRPr sz="836"/>
            </a:lvl8pPr>
            <a:lvl9pPr>
              <a:defRPr sz="8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75" y="2046818"/>
            <a:ext cx="2272606" cy="853016"/>
          </a:xfrm>
        </p:spPr>
        <p:txBody>
          <a:bodyPr anchor="b"/>
          <a:lstStyle>
            <a:lvl1pPr marL="0" indent="0">
              <a:buNone/>
              <a:defRPr sz="1114" b="1"/>
            </a:lvl1pPr>
            <a:lvl2pPr marL="212169" indent="0">
              <a:buNone/>
              <a:defRPr sz="928" b="1"/>
            </a:lvl2pPr>
            <a:lvl3pPr marL="424339" indent="0">
              <a:buNone/>
              <a:defRPr sz="836" b="1"/>
            </a:lvl3pPr>
            <a:lvl4pPr marL="636508" indent="0">
              <a:buNone/>
              <a:defRPr sz="743" b="1"/>
            </a:lvl4pPr>
            <a:lvl5pPr marL="848678" indent="0">
              <a:buNone/>
              <a:defRPr sz="743" b="1"/>
            </a:lvl5pPr>
            <a:lvl6pPr marL="1060847" indent="0">
              <a:buNone/>
              <a:defRPr sz="743" b="1"/>
            </a:lvl6pPr>
            <a:lvl7pPr marL="1273016" indent="0">
              <a:buNone/>
              <a:defRPr sz="743" b="1"/>
            </a:lvl7pPr>
            <a:lvl8pPr marL="1485186" indent="0">
              <a:buNone/>
              <a:defRPr sz="743" b="1"/>
            </a:lvl8pPr>
            <a:lvl9pPr marL="1697355" indent="0">
              <a:buNone/>
              <a:defRPr sz="74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7175" y="2899833"/>
            <a:ext cx="2272606" cy="5268384"/>
          </a:xfrm>
        </p:spPr>
        <p:txBody>
          <a:bodyPr/>
          <a:lstStyle>
            <a:lvl1pPr>
              <a:defRPr sz="1114"/>
            </a:lvl1pPr>
            <a:lvl2pPr>
              <a:defRPr sz="928"/>
            </a:lvl2pPr>
            <a:lvl3pPr>
              <a:defRPr sz="836"/>
            </a:lvl3pPr>
            <a:lvl4pPr>
              <a:defRPr sz="743"/>
            </a:lvl4pPr>
            <a:lvl5pPr>
              <a:defRPr sz="743"/>
            </a:lvl5pPr>
            <a:lvl6pPr>
              <a:defRPr sz="743"/>
            </a:lvl6pPr>
            <a:lvl7pPr>
              <a:defRPr sz="743"/>
            </a:lvl7pPr>
            <a:lvl8pPr>
              <a:defRPr sz="743"/>
            </a:lvl8pPr>
            <a:lvl9pPr>
              <a:defRPr sz="7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12827" y="2046818"/>
            <a:ext cx="2273498" cy="853016"/>
          </a:xfrm>
        </p:spPr>
        <p:txBody>
          <a:bodyPr anchor="b"/>
          <a:lstStyle>
            <a:lvl1pPr marL="0" indent="0">
              <a:buNone/>
              <a:defRPr sz="1114" b="1"/>
            </a:lvl1pPr>
            <a:lvl2pPr marL="212169" indent="0">
              <a:buNone/>
              <a:defRPr sz="928" b="1"/>
            </a:lvl2pPr>
            <a:lvl3pPr marL="424339" indent="0">
              <a:buNone/>
              <a:defRPr sz="836" b="1"/>
            </a:lvl3pPr>
            <a:lvl4pPr marL="636508" indent="0">
              <a:buNone/>
              <a:defRPr sz="743" b="1"/>
            </a:lvl4pPr>
            <a:lvl5pPr marL="848678" indent="0">
              <a:buNone/>
              <a:defRPr sz="743" b="1"/>
            </a:lvl5pPr>
            <a:lvl6pPr marL="1060847" indent="0">
              <a:buNone/>
              <a:defRPr sz="743" b="1"/>
            </a:lvl6pPr>
            <a:lvl7pPr marL="1273016" indent="0">
              <a:buNone/>
              <a:defRPr sz="743" b="1"/>
            </a:lvl7pPr>
            <a:lvl8pPr marL="1485186" indent="0">
              <a:buNone/>
              <a:defRPr sz="743" b="1"/>
            </a:lvl8pPr>
            <a:lvl9pPr marL="1697355" indent="0">
              <a:buNone/>
              <a:defRPr sz="74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12827" y="2899833"/>
            <a:ext cx="2273498" cy="5268384"/>
          </a:xfrm>
        </p:spPr>
        <p:txBody>
          <a:bodyPr/>
          <a:lstStyle>
            <a:lvl1pPr>
              <a:defRPr sz="1114"/>
            </a:lvl1pPr>
            <a:lvl2pPr>
              <a:defRPr sz="928"/>
            </a:lvl2pPr>
            <a:lvl3pPr>
              <a:defRPr sz="836"/>
            </a:lvl3pPr>
            <a:lvl4pPr>
              <a:defRPr sz="743"/>
            </a:lvl4pPr>
            <a:lvl5pPr>
              <a:defRPr sz="743"/>
            </a:lvl5pPr>
            <a:lvl6pPr>
              <a:defRPr sz="743"/>
            </a:lvl6pPr>
            <a:lvl7pPr>
              <a:defRPr sz="743"/>
            </a:lvl7pPr>
            <a:lvl8pPr>
              <a:defRPr sz="743"/>
            </a:lvl8pPr>
            <a:lvl9pPr>
              <a:defRPr sz="7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364067"/>
            <a:ext cx="1692176" cy="1549400"/>
          </a:xfrm>
        </p:spPr>
        <p:txBody>
          <a:bodyPr anchor="b"/>
          <a:lstStyle>
            <a:lvl1pPr algn="l">
              <a:defRPr sz="92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966" y="364067"/>
            <a:ext cx="2875359" cy="7804151"/>
          </a:xfrm>
        </p:spPr>
        <p:txBody>
          <a:bodyPr/>
          <a:lstStyle>
            <a:lvl1pPr>
              <a:defRPr sz="1485"/>
            </a:lvl1pPr>
            <a:lvl2pPr>
              <a:defRPr sz="1299"/>
            </a:lvl2pPr>
            <a:lvl3pPr>
              <a:defRPr sz="1114"/>
            </a:lvl3pPr>
            <a:lvl4pPr>
              <a:defRPr sz="928"/>
            </a:lvl4pPr>
            <a:lvl5pPr>
              <a:defRPr sz="928"/>
            </a:lvl5pPr>
            <a:lvl6pPr>
              <a:defRPr sz="928"/>
            </a:lvl6pPr>
            <a:lvl7pPr>
              <a:defRPr sz="928"/>
            </a:lvl7pPr>
            <a:lvl8pPr>
              <a:defRPr sz="928"/>
            </a:lvl8pPr>
            <a:lvl9pPr>
              <a:defRPr sz="92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1913467"/>
            <a:ext cx="1692176" cy="6254751"/>
          </a:xfrm>
        </p:spPr>
        <p:txBody>
          <a:bodyPr/>
          <a:lstStyle>
            <a:lvl1pPr marL="0" indent="0">
              <a:buNone/>
              <a:defRPr sz="650"/>
            </a:lvl1pPr>
            <a:lvl2pPr marL="212169" indent="0">
              <a:buNone/>
              <a:defRPr sz="557"/>
            </a:lvl2pPr>
            <a:lvl3pPr marL="424339" indent="0">
              <a:buNone/>
              <a:defRPr sz="464"/>
            </a:lvl3pPr>
            <a:lvl4pPr marL="636508" indent="0">
              <a:buNone/>
              <a:defRPr sz="417"/>
            </a:lvl4pPr>
            <a:lvl5pPr marL="848678" indent="0">
              <a:buNone/>
              <a:defRPr sz="417"/>
            </a:lvl5pPr>
            <a:lvl6pPr marL="1060847" indent="0">
              <a:buNone/>
              <a:defRPr sz="417"/>
            </a:lvl6pPr>
            <a:lvl7pPr marL="1273016" indent="0">
              <a:buNone/>
              <a:defRPr sz="417"/>
            </a:lvl7pPr>
            <a:lvl8pPr marL="1485186" indent="0">
              <a:buNone/>
              <a:defRPr sz="417"/>
            </a:lvl8pPr>
            <a:lvl9pPr marL="1697355" indent="0">
              <a:buNone/>
              <a:defRPr sz="4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2" y="6400800"/>
            <a:ext cx="3086100" cy="755651"/>
          </a:xfrm>
        </p:spPr>
        <p:txBody>
          <a:bodyPr anchor="b"/>
          <a:lstStyle>
            <a:lvl1pPr algn="l">
              <a:defRPr sz="92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8162" y="817034"/>
            <a:ext cx="3086100" cy="5486400"/>
          </a:xfrm>
        </p:spPr>
        <p:txBody>
          <a:bodyPr/>
          <a:lstStyle>
            <a:lvl1pPr marL="0" indent="0">
              <a:buNone/>
              <a:defRPr sz="1485"/>
            </a:lvl1pPr>
            <a:lvl2pPr marL="212169" indent="0">
              <a:buNone/>
              <a:defRPr sz="1299"/>
            </a:lvl2pPr>
            <a:lvl3pPr marL="424339" indent="0">
              <a:buNone/>
              <a:defRPr sz="1114"/>
            </a:lvl3pPr>
            <a:lvl4pPr marL="636508" indent="0">
              <a:buNone/>
              <a:defRPr sz="928"/>
            </a:lvl4pPr>
            <a:lvl5pPr marL="848678" indent="0">
              <a:buNone/>
              <a:defRPr sz="928"/>
            </a:lvl5pPr>
            <a:lvl6pPr marL="1060847" indent="0">
              <a:buNone/>
              <a:defRPr sz="928"/>
            </a:lvl6pPr>
            <a:lvl7pPr marL="1273016" indent="0">
              <a:buNone/>
              <a:defRPr sz="928"/>
            </a:lvl7pPr>
            <a:lvl8pPr marL="1485186" indent="0">
              <a:buNone/>
              <a:defRPr sz="928"/>
            </a:lvl8pPr>
            <a:lvl9pPr marL="1697355" indent="0">
              <a:buNone/>
              <a:defRPr sz="92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162" y="7156451"/>
            <a:ext cx="3086100" cy="1073149"/>
          </a:xfrm>
        </p:spPr>
        <p:txBody>
          <a:bodyPr/>
          <a:lstStyle>
            <a:lvl1pPr marL="0" indent="0">
              <a:buNone/>
              <a:defRPr sz="650"/>
            </a:lvl1pPr>
            <a:lvl2pPr marL="212169" indent="0">
              <a:buNone/>
              <a:defRPr sz="557"/>
            </a:lvl2pPr>
            <a:lvl3pPr marL="424339" indent="0">
              <a:buNone/>
              <a:defRPr sz="464"/>
            </a:lvl3pPr>
            <a:lvl4pPr marL="636508" indent="0">
              <a:buNone/>
              <a:defRPr sz="417"/>
            </a:lvl4pPr>
            <a:lvl5pPr marL="848678" indent="0">
              <a:buNone/>
              <a:defRPr sz="417"/>
            </a:lvl5pPr>
            <a:lvl6pPr marL="1060847" indent="0">
              <a:buNone/>
              <a:defRPr sz="417"/>
            </a:lvl6pPr>
            <a:lvl7pPr marL="1273016" indent="0">
              <a:buNone/>
              <a:defRPr sz="417"/>
            </a:lvl7pPr>
            <a:lvl8pPr marL="1485186" indent="0">
              <a:buNone/>
              <a:defRPr sz="417"/>
            </a:lvl8pPr>
            <a:lvl9pPr marL="1697355" indent="0">
              <a:buNone/>
              <a:defRPr sz="4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75" y="2133602"/>
            <a:ext cx="462915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175" y="8475135"/>
            <a:ext cx="120015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7364" y="8475135"/>
            <a:ext cx="1628775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86175" y="8475135"/>
            <a:ext cx="120015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2169" rtl="0" eaLnBrk="1" latinLnBrk="0" hangingPunct="1">
        <a:spcBef>
          <a:spcPct val="0"/>
        </a:spcBef>
        <a:buNone/>
        <a:defRPr sz="204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27" indent="-159127" algn="l" defTabSz="212169" rtl="0" eaLnBrk="1" latinLnBrk="0" hangingPunct="1">
        <a:spcBef>
          <a:spcPct val="20000"/>
        </a:spcBef>
        <a:buFont typeface="Arial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44775" indent="-132606" algn="l" defTabSz="212169" rtl="0" eaLnBrk="1" latinLnBrk="0" hangingPunct="1">
        <a:spcBef>
          <a:spcPct val="20000"/>
        </a:spcBef>
        <a:buFont typeface="Arial"/>
        <a:buChar char="–"/>
        <a:defRPr sz="1299" kern="1200">
          <a:solidFill>
            <a:schemeClr val="tx1"/>
          </a:solidFill>
          <a:latin typeface="+mn-lt"/>
          <a:ea typeface="+mn-ea"/>
          <a:cs typeface="+mn-cs"/>
        </a:defRPr>
      </a:lvl2pPr>
      <a:lvl3pPr marL="530424" indent="-106085" algn="l" defTabSz="212169" rtl="0" eaLnBrk="1" latinLnBrk="0" hangingPunct="1">
        <a:spcBef>
          <a:spcPct val="20000"/>
        </a:spcBef>
        <a:buFont typeface="Arial"/>
        <a:buChar char="•"/>
        <a:defRPr sz="1114" kern="1200">
          <a:solidFill>
            <a:schemeClr val="tx1"/>
          </a:solidFill>
          <a:latin typeface="+mn-lt"/>
          <a:ea typeface="+mn-ea"/>
          <a:cs typeface="+mn-cs"/>
        </a:defRPr>
      </a:lvl3pPr>
      <a:lvl4pPr marL="742593" indent="-106085" algn="l" defTabSz="212169" rtl="0" eaLnBrk="1" latinLnBrk="0" hangingPunct="1">
        <a:spcBef>
          <a:spcPct val="20000"/>
        </a:spcBef>
        <a:buFont typeface="Arial"/>
        <a:buChar char="–"/>
        <a:defRPr sz="928" kern="1200">
          <a:solidFill>
            <a:schemeClr val="tx1"/>
          </a:solidFill>
          <a:latin typeface="+mn-lt"/>
          <a:ea typeface="+mn-ea"/>
          <a:cs typeface="+mn-cs"/>
        </a:defRPr>
      </a:lvl4pPr>
      <a:lvl5pPr marL="954763" indent="-106085" algn="l" defTabSz="212169" rtl="0" eaLnBrk="1" latinLnBrk="0" hangingPunct="1">
        <a:spcBef>
          <a:spcPct val="20000"/>
        </a:spcBef>
        <a:buFont typeface="Arial"/>
        <a:buChar char="»"/>
        <a:defRPr sz="928" kern="1200">
          <a:solidFill>
            <a:schemeClr val="tx1"/>
          </a:solidFill>
          <a:latin typeface="+mn-lt"/>
          <a:ea typeface="+mn-ea"/>
          <a:cs typeface="+mn-cs"/>
        </a:defRPr>
      </a:lvl5pPr>
      <a:lvl6pPr marL="1166932" indent="-106085" algn="l" defTabSz="212169" rtl="0" eaLnBrk="1" latinLnBrk="0" hangingPunct="1">
        <a:spcBef>
          <a:spcPct val="20000"/>
        </a:spcBef>
        <a:buFont typeface="Arial"/>
        <a:buChar char="•"/>
        <a:defRPr sz="928" kern="1200">
          <a:solidFill>
            <a:schemeClr val="tx1"/>
          </a:solidFill>
          <a:latin typeface="+mn-lt"/>
          <a:ea typeface="+mn-ea"/>
          <a:cs typeface="+mn-cs"/>
        </a:defRPr>
      </a:lvl6pPr>
      <a:lvl7pPr marL="1379101" indent="-106085" algn="l" defTabSz="212169" rtl="0" eaLnBrk="1" latinLnBrk="0" hangingPunct="1">
        <a:spcBef>
          <a:spcPct val="20000"/>
        </a:spcBef>
        <a:buFont typeface="Arial"/>
        <a:buChar char="•"/>
        <a:defRPr sz="928" kern="1200">
          <a:solidFill>
            <a:schemeClr val="tx1"/>
          </a:solidFill>
          <a:latin typeface="+mn-lt"/>
          <a:ea typeface="+mn-ea"/>
          <a:cs typeface="+mn-cs"/>
        </a:defRPr>
      </a:lvl7pPr>
      <a:lvl8pPr marL="1591271" indent="-106085" algn="l" defTabSz="212169" rtl="0" eaLnBrk="1" latinLnBrk="0" hangingPunct="1">
        <a:spcBef>
          <a:spcPct val="20000"/>
        </a:spcBef>
        <a:buFont typeface="Arial"/>
        <a:buChar char="•"/>
        <a:defRPr sz="928" kern="1200">
          <a:solidFill>
            <a:schemeClr val="tx1"/>
          </a:solidFill>
          <a:latin typeface="+mn-lt"/>
          <a:ea typeface="+mn-ea"/>
          <a:cs typeface="+mn-cs"/>
        </a:defRPr>
      </a:lvl8pPr>
      <a:lvl9pPr marL="1803440" indent="-106085" algn="l" defTabSz="212169" rtl="0" eaLnBrk="1" latinLnBrk="0" hangingPunct="1">
        <a:spcBef>
          <a:spcPct val="20000"/>
        </a:spcBef>
        <a:buFont typeface="Arial"/>
        <a:buChar char="•"/>
        <a:defRPr sz="9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1pPr>
      <a:lvl2pPr marL="212169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2pPr>
      <a:lvl3pPr marL="424339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3pPr>
      <a:lvl4pPr marL="636508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4pPr>
      <a:lvl5pPr marL="848678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6pPr>
      <a:lvl7pPr marL="1273016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7pPr>
      <a:lvl8pPr marL="1485186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8pPr>
      <a:lvl9pPr marL="1697355" algn="l" defTabSz="212169" rtl="0" eaLnBrk="1" latinLnBrk="0" hangingPunct="1">
        <a:defRPr sz="8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arilion.service-now.com/esc?id=kb_article&amp;sysparm_article=KB0013851" TargetMode="External"/><Relationship Id="rId13" Type="http://schemas.openxmlformats.org/officeDocument/2006/relationships/image" Target="../media/image5.svg"/><Relationship Id="rId18" Type="http://schemas.openxmlformats.org/officeDocument/2006/relationships/image" Target="../media/image10.svg"/><Relationship Id="rId3" Type="http://schemas.openxmlformats.org/officeDocument/2006/relationships/hyperlink" Target="https://carilion.service-now.com/esc?id=sc_cat_item&amp;sys_id=767777409792a2149509bc3de053afe9&amp;table=sc_cat_item&amp;searchTerm=expense" TargetMode="External"/><Relationship Id="rId21" Type="http://schemas.openxmlformats.org/officeDocument/2006/relationships/image" Target="../media/image13.svg"/><Relationship Id="rId7" Type="http://schemas.openxmlformats.org/officeDocument/2006/relationships/hyperlink" Target="https://carilion.service-now.com/esc?id=kb_article&amp;sysparm_article=KB0014305#toc" TargetMode="External"/><Relationship Id="rId12" Type="http://schemas.openxmlformats.org/officeDocument/2006/relationships/image" Target="../media/image4.svg"/><Relationship Id="rId17" Type="http://schemas.openxmlformats.org/officeDocument/2006/relationships/image" Target="../media/image9.svg"/><Relationship Id="rId2" Type="http://schemas.openxmlformats.org/officeDocument/2006/relationships/hyperlink" Target="https://carilion.service-now.com/esc?id=ec_dashboard" TargetMode="External"/><Relationship Id="rId16" Type="http://schemas.openxmlformats.org/officeDocument/2006/relationships/image" Target="../media/image8.svg"/><Relationship Id="rId20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ilion.service-now.com/esc?id=kb_article&amp;sysparm_article=KB0015542" TargetMode="External"/><Relationship Id="rId11" Type="http://schemas.openxmlformats.org/officeDocument/2006/relationships/image" Target="../media/image3.svg"/><Relationship Id="rId5" Type="http://schemas.openxmlformats.org/officeDocument/2006/relationships/hyperlink" Target="https://carilion.service-now.com/esc" TargetMode="External"/><Relationship Id="rId15" Type="http://schemas.openxmlformats.org/officeDocument/2006/relationships/image" Target="../media/image7.svg"/><Relationship Id="rId10" Type="http://schemas.openxmlformats.org/officeDocument/2006/relationships/image" Target="../media/image2.svg"/><Relationship Id="rId19" Type="http://schemas.openxmlformats.org/officeDocument/2006/relationships/image" Target="../media/image11.svg"/><Relationship Id="rId4" Type="http://schemas.openxmlformats.org/officeDocument/2006/relationships/hyperlink" Target="https://carilion.service-now.com/esc?id=kb_article&amp;sysparm_article=KB0014305" TargetMode="External"/><Relationship Id="rId9" Type="http://schemas.openxmlformats.org/officeDocument/2006/relationships/image" Target="../media/image1.svg"/><Relationship Id="rId1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0076" y="140487"/>
            <a:ext cx="5657708" cy="673138"/>
          </a:xfrm>
          <a:prstGeom prst="rect">
            <a:avLst/>
          </a:prstGeom>
          <a:solidFill>
            <a:srgbClr val="0F4A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sz="1600" dirty="0"/>
              <a:t>WORKDAY EXPENSE INSIGHTS | </a:t>
            </a:r>
            <a:r>
              <a:rPr sz="1600" dirty="0">
                <a:solidFill>
                  <a:srgbClr val="FFC000"/>
                </a:solidFill>
              </a:rPr>
              <a:t>SUMMER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2936" y="883318"/>
            <a:ext cx="468923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/>
            </a:pPr>
            <a:r>
              <a:rPr sz="1400" b="1" dirty="0">
                <a:solidFill>
                  <a:schemeClr val="tx2"/>
                </a:solidFill>
              </a:rPr>
              <a:t>Helping You Get Reimbursed Faster • 9 Months After Go-Live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5261" y="1340518"/>
            <a:ext cx="2043672" cy="1047597"/>
          </a:xfrm>
          <a:prstGeom prst="roundRect">
            <a:avLst/>
          </a:prstGeom>
          <a:noFill/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 sz="2200" b="1"/>
            </a:pPr>
            <a:r>
              <a:rPr lang="en-US" sz="1800" dirty="0">
                <a:solidFill>
                  <a:schemeClr val="tx2"/>
                </a:solidFill>
              </a:rPr>
              <a:t>	</a:t>
            </a:r>
            <a:r>
              <a:rPr sz="1700" dirty="0">
                <a:solidFill>
                  <a:schemeClr val="tx2"/>
                </a:solidFill>
              </a:rPr>
              <a:t>45,000+</a:t>
            </a:r>
          </a:p>
          <a:p>
            <a:pPr>
              <a:defRPr sz="1400"/>
            </a:pP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Approved Expense </a:t>
            </a: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Reports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23732" y="1340518"/>
            <a:ext cx="2043672" cy="1047598"/>
          </a:xfrm>
          <a:prstGeom prst="roundRect">
            <a:avLst/>
          </a:prstGeom>
          <a:noFill/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defRPr sz="2200" b="1"/>
            </a:pPr>
            <a:r>
              <a:rPr lang="en-US" sz="1800" dirty="0">
                <a:solidFill>
                  <a:schemeClr val="tx2"/>
                </a:solidFill>
              </a:rPr>
              <a:t>	</a:t>
            </a:r>
            <a:r>
              <a:rPr sz="1700" dirty="0">
                <a:solidFill>
                  <a:schemeClr val="tx2"/>
                </a:solidFill>
              </a:rPr>
              <a:t>87%</a:t>
            </a:r>
          </a:p>
          <a:p>
            <a:pPr>
              <a:defRPr sz="1400"/>
            </a:pP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Approved Without</a:t>
            </a:r>
          </a:p>
          <a:p>
            <a:pPr>
              <a:defRPr sz="1400"/>
            </a:pP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Being Returned</a:t>
            </a:r>
          </a:p>
          <a:p>
            <a:pPr>
              <a:defRPr sz="1400"/>
            </a:pP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for Updates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2242" y="1340518"/>
            <a:ext cx="2190496" cy="1047597"/>
          </a:xfrm>
          <a:prstGeom prst="roundRect">
            <a:avLst/>
          </a:prstGeom>
          <a:noFill/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 sz="2000" b="1"/>
            </a:pPr>
            <a:r>
              <a:rPr lang="en-US" sz="1800" dirty="0">
                <a:solidFill>
                  <a:schemeClr val="tx2"/>
                </a:solidFill>
              </a:rPr>
              <a:t>	</a:t>
            </a:r>
            <a:r>
              <a:rPr sz="1700" dirty="0">
                <a:solidFill>
                  <a:schemeClr val="tx2"/>
                </a:solidFill>
              </a:rPr>
              <a:t>Goal</a:t>
            </a:r>
          </a:p>
          <a:p>
            <a:pPr>
              <a:spcAft>
                <a:spcPts val="600"/>
              </a:spcAft>
              <a:defRPr sz="1400"/>
            </a:pP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Minimize reports </a:t>
            </a: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returned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  <a:r>
              <a:rPr sz="1200" dirty="0">
                <a:solidFill>
                  <a:schemeClr val="tx2"/>
                </a:solidFill>
              </a:rPr>
              <a:t>for updates.</a:t>
            </a:r>
          </a:p>
          <a:p>
            <a:pPr>
              <a:defRPr sz="1400"/>
            </a:pPr>
            <a:r>
              <a:rPr lang="en-US" sz="1200" dirty="0">
                <a:solidFill>
                  <a:schemeClr val="tx2"/>
                </a:solidFill>
              </a:rPr>
              <a:t>	</a:t>
            </a:r>
            <a:r>
              <a:rPr sz="1200" dirty="0">
                <a:solidFill>
                  <a:schemeClr val="tx2"/>
                </a:solidFill>
              </a:rPr>
              <a:t>Faster Reimbursement.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5262" y="2507635"/>
            <a:ext cx="1912111" cy="3382644"/>
          </a:xfrm>
          <a:prstGeom prst="roundRect">
            <a:avLst/>
          </a:prstGeom>
          <a:solidFill>
            <a:srgbClr val="008C87"/>
          </a:solidFill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lang="en-US" sz="1200" dirty="0">
                <a:solidFill>
                  <a:schemeClr val="bg1"/>
                </a:solidFill>
              </a:rPr>
              <a:t>S</a:t>
            </a:r>
            <a:r>
              <a:rPr lang="en-US" sz="1200" dirty="0"/>
              <a:t>UCCESS SINCE GO-LIVE </a:t>
            </a:r>
          </a:p>
          <a:p>
            <a:pPr algn="ctr">
              <a:defRPr sz="1800" b="1">
                <a:solidFill>
                  <a:srgbClr val="FFFFFF"/>
                </a:solidFill>
              </a:defRPr>
            </a:pPr>
            <a:endParaRPr lang="en-US" sz="1400" dirty="0"/>
          </a:p>
          <a:p>
            <a:pPr algn="ctr">
              <a:defRPr sz="1800" b="1">
                <a:solidFill>
                  <a:srgbClr val="FFFFFF"/>
                </a:solidFill>
              </a:defRPr>
            </a:pPr>
            <a:endParaRPr sz="1400" dirty="0"/>
          </a:p>
          <a:p>
            <a:pPr>
              <a:defRPr sz="1400">
                <a:solidFill>
                  <a:srgbClr val="FFFFFF"/>
                </a:solidFill>
              </a:defRPr>
            </a:pPr>
            <a:r>
              <a:rPr sz="1200" dirty="0"/>
              <a:t>✓ 45,000+ reports processed</a:t>
            </a:r>
            <a:endParaRPr lang="en-US" sz="1200" dirty="0"/>
          </a:p>
          <a:p>
            <a:pPr>
              <a:defRPr sz="1400">
                <a:solidFill>
                  <a:srgbClr val="FFFFFF"/>
                </a:solidFill>
              </a:defRPr>
            </a:pPr>
            <a:endParaRPr lang="en-US" sz="1200" dirty="0"/>
          </a:p>
          <a:p>
            <a:pPr>
              <a:defRPr sz="1400">
                <a:solidFill>
                  <a:srgbClr val="FFFFFF"/>
                </a:solidFill>
              </a:defRPr>
            </a:pPr>
            <a:endParaRPr lang="en-US" sz="1200" dirty="0"/>
          </a:p>
          <a:p>
            <a:pPr>
              <a:defRPr sz="1400">
                <a:solidFill>
                  <a:srgbClr val="FFFFFF"/>
                </a:solidFill>
              </a:defRPr>
            </a:pPr>
            <a:r>
              <a:rPr sz="1200" dirty="0"/>
              <a:t>✓ Thousands reimbursed</a:t>
            </a:r>
            <a:endParaRPr lang="en-US" sz="1200" dirty="0"/>
          </a:p>
          <a:p>
            <a:pPr>
              <a:defRPr sz="1400">
                <a:solidFill>
                  <a:srgbClr val="FFFFFF"/>
                </a:solidFill>
              </a:defRPr>
            </a:pPr>
            <a:endParaRPr lang="en-US" sz="1200" dirty="0"/>
          </a:p>
          <a:p>
            <a:pPr>
              <a:defRPr sz="1400">
                <a:solidFill>
                  <a:srgbClr val="FFFFFF"/>
                </a:solidFill>
              </a:defRPr>
            </a:pPr>
            <a:endParaRPr sz="1200" dirty="0"/>
          </a:p>
          <a:p>
            <a:pPr>
              <a:defRPr sz="1400">
                <a:solidFill>
                  <a:srgbClr val="FFFFFF"/>
                </a:solidFill>
              </a:defRPr>
            </a:pPr>
            <a:r>
              <a:rPr sz="1200" dirty="0"/>
              <a:t>✓ Continuous improvements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rPr sz="1200" dirty="0"/>
              <a:t>based on feedback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18933" y="2542619"/>
            <a:ext cx="2402017" cy="3382643"/>
          </a:xfrm>
          <a:prstGeom prst="roundRect">
            <a:avLst/>
          </a:prstGeom>
          <a:solidFill>
            <a:srgbClr val="F1F6FB"/>
          </a:solidFill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800" b="1"/>
            </a:pPr>
            <a:r>
              <a:rPr lang="en-US" sz="1400" dirty="0">
                <a:solidFill>
                  <a:srgbClr val="002060"/>
                </a:solidFill>
              </a:rPr>
              <a:t>	</a:t>
            </a:r>
            <a:r>
              <a:rPr sz="1400" dirty="0">
                <a:solidFill>
                  <a:srgbClr val="002060"/>
                </a:solidFill>
              </a:rPr>
              <a:t>HOW TO GET</a:t>
            </a:r>
            <a:br>
              <a:rPr sz="1400" dirty="0">
                <a:solidFill>
                  <a:srgbClr val="002060"/>
                </a:solidFill>
              </a:rPr>
            </a:br>
            <a:r>
              <a:rPr lang="en-US" sz="1400" dirty="0">
                <a:solidFill>
                  <a:srgbClr val="002060"/>
                </a:solidFill>
              </a:rPr>
              <a:t>	</a:t>
            </a:r>
            <a:r>
              <a:rPr sz="1400" dirty="0">
                <a:solidFill>
                  <a:srgbClr val="002060"/>
                </a:solidFill>
              </a:rPr>
              <a:t>REIMBURSED FASTER</a:t>
            </a:r>
            <a:endParaRPr lang="en-US" sz="1400" dirty="0">
              <a:solidFill>
                <a:srgbClr val="002060"/>
              </a:solidFill>
            </a:endParaRPr>
          </a:p>
          <a:p>
            <a:pPr algn="ctr">
              <a:defRPr sz="1800" b="1"/>
            </a:pPr>
            <a:endParaRPr sz="1200" dirty="0">
              <a:solidFill>
                <a:srgbClr val="002060"/>
              </a:solidFill>
            </a:endParaRPr>
          </a:p>
          <a:p>
            <a:pPr>
              <a:defRPr sz="1400"/>
            </a:pPr>
            <a:r>
              <a:rPr lang="en-US" sz="1200" b="1" dirty="0">
                <a:solidFill>
                  <a:srgbClr val="002060"/>
                </a:solidFill>
              </a:rPr>
              <a:t>	</a:t>
            </a:r>
            <a:r>
              <a:rPr sz="1100" b="1" dirty="0">
                <a:solidFill>
                  <a:srgbClr val="002060"/>
                </a:solidFill>
              </a:rPr>
              <a:t>Verify Your Expense</a:t>
            </a:r>
            <a:r>
              <a:rPr lang="en-US" sz="1100" b="1" dirty="0">
                <a:solidFill>
                  <a:srgbClr val="002060"/>
                </a:solidFill>
              </a:rPr>
              <a:t> </a:t>
            </a:r>
            <a:r>
              <a:rPr sz="1100" b="1" dirty="0">
                <a:solidFill>
                  <a:srgbClr val="002060"/>
                </a:solidFill>
              </a:rPr>
              <a:t>Date</a:t>
            </a:r>
            <a:endParaRPr lang="en-US" sz="1100" b="1" dirty="0">
              <a:solidFill>
                <a:srgbClr val="002060"/>
              </a:solidFill>
            </a:endParaRPr>
          </a:p>
          <a:p>
            <a:pPr marL="581741" lvl="1" indent="-171450">
              <a:buFont typeface="Arial" panose="020B0604020202020204" pitchFamily="34" charset="0"/>
              <a:buChar char="•"/>
              <a:defRPr sz="1400"/>
            </a:pPr>
            <a:r>
              <a:rPr sz="1000" dirty="0">
                <a:solidFill>
                  <a:srgbClr val="002060"/>
                </a:solidFill>
              </a:rPr>
              <a:t>Change the default date to the receipt date or date of travel.</a:t>
            </a:r>
            <a:endParaRPr lang="en-US" sz="1000" dirty="0">
              <a:solidFill>
                <a:srgbClr val="002060"/>
              </a:solidFill>
            </a:endParaRPr>
          </a:p>
          <a:p>
            <a:pPr>
              <a:defRPr sz="1400"/>
            </a:pPr>
            <a:endParaRPr lang="en-US" sz="650" dirty="0">
              <a:solidFill>
                <a:schemeClr val="tx1"/>
              </a:solidFill>
            </a:endParaRPr>
          </a:p>
          <a:p>
            <a:pPr>
              <a:defRPr sz="1400"/>
            </a:pPr>
            <a:endParaRPr sz="650" dirty="0">
              <a:solidFill>
                <a:schemeClr val="tx1"/>
              </a:solidFill>
            </a:endParaRPr>
          </a:p>
          <a:p>
            <a:pPr>
              <a:defRPr sz="1400"/>
            </a:pPr>
            <a:r>
              <a:rPr lang="en-US" sz="1200" b="1" dirty="0">
                <a:solidFill>
                  <a:srgbClr val="002060"/>
                </a:solidFill>
              </a:rPr>
              <a:t>	</a:t>
            </a:r>
            <a:r>
              <a:rPr sz="1100" b="1" dirty="0">
                <a:solidFill>
                  <a:srgbClr val="002060"/>
                </a:solidFill>
              </a:rPr>
              <a:t>Select the Correct </a:t>
            </a:r>
            <a:r>
              <a:rPr lang="en-US" sz="1100" b="1" dirty="0">
                <a:solidFill>
                  <a:srgbClr val="002060"/>
                </a:solidFill>
              </a:rPr>
              <a:t>	</a:t>
            </a:r>
            <a:r>
              <a:rPr sz="1100" b="1" dirty="0">
                <a:solidFill>
                  <a:srgbClr val="002060"/>
                </a:solidFill>
              </a:rPr>
              <a:t>Expense Item</a:t>
            </a:r>
            <a:r>
              <a:rPr lang="en-US" sz="1200" b="1" dirty="0">
                <a:solidFill>
                  <a:srgbClr val="002060"/>
                </a:solidFill>
              </a:rPr>
              <a:t>	</a:t>
            </a:r>
          </a:p>
          <a:p>
            <a:pPr marL="581741" lvl="1" indent="-171450">
              <a:buFont typeface="Arial" panose="020B0604020202020204" pitchFamily="34" charset="0"/>
              <a:buChar char="•"/>
              <a:defRPr sz="1400"/>
            </a:pPr>
            <a:r>
              <a:rPr sz="1000" dirty="0">
                <a:solidFill>
                  <a:srgbClr val="002060"/>
                </a:solidFill>
              </a:rPr>
              <a:t>Search alphabetically or by keyword.</a:t>
            </a:r>
            <a:endParaRPr lang="en-US" sz="1000" dirty="0">
              <a:solidFill>
                <a:srgbClr val="002060"/>
              </a:solidFill>
            </a:endParaRPr>
          </a:p>
          <a:p>
            <a:pPr lvl="1">
              <a:defRPr sz="1400"/>
            </a:pPr>
            <a:endParaRPr lang="en-US" sz="1000" dirty="0">
              <a:solidFill>
                <a:srgbClr val="002060"/>
              </a:solidFill>
            </a:endParaRPr>
          </a:p>
          <a:p>
            <a:pPr>
              <a:defRPr sz="1400"/>
            </a:pPr>
            <a:endParaRPr sz="650" dirty="0">
              <a:solidFill>
                <a:schemeClr val="tx1"/>
              </a:solidFill>
            </a:endParaRPr>
          </a:p>
          <a:p>
            <a:pPr>
              <a:defRPr sz="1400"/>
            </a:pPr>
            <a:r>
              <a:rPr lang="en-US" sz="1200" b="1" dirty="0">
                <a:solidFill>
                  <a:srgbClr val="002060"/>
                </a:solidFill>
              </a:rPr>
              <a:t>	</a:t>
            </a:r>
            <a:r>
              <a:rPr sz="1100" b="1" dirty="0">
                <a:solidFill>
                  <a:srgbClr val="002060"/>
                </a:solidFill>
              </a:rPr>
              <a:t>Attach Complete</a:t>
            </a:r>
            <a:r>
              <a:rPr lang="en-US" sz="1100" b="1" dirty="0">
                <a:solidFill>
                  <a:srgbClr val="002060"/>
                </a:solidFill>
              </a:rPr>
              <a:t> 	</a:t>
            </a:r>
            <a:r>
              <a:rPr sz="1100" b="1" dirty="0">
                <a:solidFill>
                  <a:srgbClr val="002060"/>
                </a:solidFill>
              </a:rPr>
              <a:t>Documentation</a:t>
            </a:r>
            <a:endParaRPr lang="en-US" sz="1100" b="1" dirty="0">
              <a:solidFill>
                <a:srgbClr val="002060"/>
              </a:solidFill>
            </a:endParaRPr>
          </a:p>
          <a:p>
            <a:pPr marL="581741" lvl="1" indent="-171450">
              <a:buFont typeface="Arial" panose="020B0604020202020204" pitchFamily="34" charset="0"/>
              <a:buChar char="•"/>
              <a:defRPr sz="1400"/>
            </a:pPr>
            <a:r>
              <a:rPr sz="1000" dirty="0">
                <a:solidFill>
                  <a:srgbClr val="002060"/>
                </a:solidFill>
              </a:rPr>
              <a:t>Include itemized receipts and proof of payment.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52510" y="2507635"/>
            <a:ext cx="1937353" cy="3382644"/>
          </a:xfrm>
          <a:prstGeom prst="roundRect">
            <a:avLst/>
          </a:prstGeom>
          <a:solidFill>
            <a:srgbClr val="103C78"/>
          </a:solidFill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200" dirty="0">
                <a:solidFill>
                  <a:schemeClr val="bg1"/>
                </a:solidFill>
              </a:rPr>
              <a:t>HOW TO GET HELP</a:t>
            </a:r>
            <a:endParaRPr lang="en-US" sz="1200" dirty="0">
              <a:solidFill>
                <a:schemeClr val="bg1"/>
              </a:solidFill>
            </a:endParaRPr>
          </a:p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lang="en-US" sz="1200" dirty="0">
                <a:solidFill>
                  <a:schemeClr val="bg1"/>
                </a:solidFill>
              </a:rPr>
              <a:t>____________________</a:t>
            </a:r>
          </a:p>
          <a:p>
            <a:pPr algn="ctr">
              <a:defRPr sz="1800" b="1">
                <a:solidFill>
                  <a:srgbClr val="FFFFFF"/>
                </a:solidFill>
              </a:defRPr>
            </a:pPr>
            <a:endParaRPr lang="en-US" sz="1400" dirty="0">
              <a:solidFill>
                <a:schemeClr val="bg1"/>
              </a:solidFill>
            </a:endParaRPr>
          </a:p>
          <a:p>
            <a:pPr algn="ctr">
              <a:defRPr sz="1800" b="1">
                <a:solidFill>
                  <a:srgbClr val="FFFFFF"/>
                </a:solidFill>
              </a:defRPr>
            </a:pPr>
            <a:endParaRPr sz="836" dirty="0">
              <a:solidFill>
                <a:schemeClr val="bg1"/>
              </a:solidFill>
            </a:endParaRPr>
          </a:p>
          <a:p>
            <a:pPr algn="r">
              <a:defRPr b="1">
                <a:solidFill>
                  <a:srgbClr val="FFFFFF"/>
                </a:solidFill>
              </a:defRPr>
            </a:pP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sz="1100" dirty="0">
                <a:solidFill>
                  <a:schemeClr val="bg1"/>
                </a:solidFill>
              </a:rPr>
              <a:t>Visit the Employee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sz="1100" dirty="0">
                <a:solidFill>
                  <a:schemeClr val="bg1"/>
                </a:solidFill>
              </a:rPr>
              <a:t>Center</a:t>
            </a:r>
            <a:endParaRPr lang="en-US" sz="1100" dirty="0">
              <a:solidFill>
                <a:schemeClr val="bg1"/>
              </a:solidFill>
            </a:endParaRPr>
          </a:p>
          <a:p>
            <a:pPr algn="r">
              <a:defRPr b="1">
                <a:solidFill>
                  <a:srgbClr val="FFFFFF"/>
                </a:solidFill>
              </a:defRPr>
            </a:pPr>
            <a:endParaRPr lang="en-US" sz="1000" dirty="0">
              <a:solidFill>
                <a:schemeClr val="bg1"/>
              </a:solidFill>
            </a:endParaRPr>
          </a:p>
          <a:p>
            <a:pPr algn="r">
              <a:defRPr sz="1400">
                <a:solidFill>
                  <a:srgbClr val="FFFFFF"/>
                </a:solidFill>
              </a:defRPr>
            </a:pPr>
            <a:r>
              <a:rPr lang="en-US" sz="1000" dirty="0">
                <a:solidFill>
                  <a:srgbClr val="FFFFFF"/>
                </a:solidFill>
              </a:rPr>
              <a:t>Find guidance, instructions, and training resources.</a:t>
            </a:r>
          </a:p>
          <a:p>
            <a:pPr algn="r">
              <a:defRPr sz="1400">
                <a:solidFill>
                  <a:srgbClr val="FFFFFF"/>
                </a:solidFill>
              </a:defRPr>
            </a:pPr>
            <a:endParaRPr lang="en-US" sz="1000" dirty="0">
              <a:solidFill>
                <a:srgbClr val="FFFFFF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r">
              <a:defRPr b="1">
                <a:solidFill>
                  <a:srgbClr val="FFFFFF"/>
                </a:solidFill>
              </a:defRPr>
            </a:pPr>
            <a:r>
              <a:rPr sz="1100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Employee Center</a:t>
            </a:r>
            <a:endParaRPr lang="en-US" sz="1100" dirty="0">
              <a:solidFill>
                <a:srgbClr val="FFC00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r">
              <a:defRPr b="1">
                <a:solidFill>
                  <a:srgbClr val="FFFFFF"/>
                </a:solidFill>
              </a:defRPr>
            </a:pPr>
            <a:r>
              <a:rPr lang="en-US" sz="900" dirty="0">
                <a:solidFill>
                  <a:schemeClr val="bg1"/>
                </a:solidFill>
              </a:rPr>
              <a:t>___________________________</a:t>
            </a:r>
          </a:p>
          <a:p>
            <a:pPr algn="r">
              <a:defRPr b="1">
                <a:solidFill>
                  <a:srgbClr val="FFFFFF"/>
                </a:solidFill>
              </a:defRPr>
            </a:pPr>
            <a:endParaRPr sz="836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r">
              <a:defRPr b="1">
                <a:solidFill>
                  <a:srgbClr val="FFFFFF"/>
                </a:solidFill>
              </a:defRPr>
            </a:pPr>
            <a:r>
              <a:rPr lang="en-US" sz="1100" dirty="0">
                <a:solidFill>
                  <a:schemeClr val="bg1"/>
                </a:solidFill>
              </a:rPr>
              <a:t>Submit a Question                       or Request a 1:1 Session</a:t>
            </a:r>
          </a:p>
          <a:p>
            <a:pPr algn="r">
              <a:defRPr b="1">
                <a:solidFill>
                  <a:srgbClr val="FFFFFF"/>
                </a:solidFill>
              </a:defRPr>
            </a:pPr>
            <a:endParaRPr lang="en-US" sz="1000" dirty="0">
              <a:solidFill>
                <a:schemeClr val="bg1"/>
              </a:solidFill>
            </a:endParaRPr>
          </a:p>
          <a:p>
            <a:pPr algn="r">
              <a:defRPr sz="1400">
                <a:solidFill>
                  <a:srgbClr val="FFFFFF"/>
                </a:solidFill>
              </a:defRPr>
            </a:pPr>
            <a:r>
              <a:rPr sz="1000" dirty="0">
                <a:solidFill>
                  <a:srgbClr val="FFFFFF"/>
                </a:solidFill>
              </a:rPr>
              <a:t>Submit </a:t>
            </a:r>
            <a:r>
              <a:rPr lang="en-US" sz="1000" dirty="0">
                <a:solidFill>
                  <a:srgbClr val="FFFFFF"/>
                </a:solidFill>
              </a:rPr>
              <a:t>q</a:t>
            </a:r>
            <a:r>
              <a:rPr sz="1000" dirty="0">
                <a:solidFill>
                  <a:srgbClr val="FFFFFF"/>
                </a:solidFill>
              </a:rPr>
              <a:t>uestion</a:t>
            </a:r>
            <a:r>
              <a:rPr lang="en-US" sz="1000" dirty="0">
                <a:solidFill>
                  <a:srgbClr val="FFFFFF"/>
                </a:solidFill>
              </a:rPr>
              <a:t>s</a:t>
            </a:r>
            <a:r>
              <a:rPr sz="1000" dirty="0">
                <a:solidFill>
                  <a:srgbClr val="FFFFFF"/>
                </a:solidFill>
              </a:rPr>
              <a:t> or </a:t>
            </a:r>
            <a:r>
              <a:rPr lang="en-US" sz="1000" dirty="0">
                <a:solidFill>
                  <a:srgbClr val="FFFFFF"/>
                </a:solidFill>
              </a:rPr>
              <a:t>r</a:t>
            </a:r>
            <a:r>
              <a:rPr sz="1000" dirty="0">
                <a:solidFill>
                  <a:srgbClr val="FFFFFF"/>
                </a:solidFill>
              </a:rPr>
              <a:t>equest a</a:t>
            </a:r>
            <a:r>
              <a:rPr lang="en-US" sz="1000" dirty="0">
                <a:solidFill>
                  <a:srgbClr val="FFFFFF"/>
                </a:solidFill>
              </a:rPr>
              <a:t> Teams session for assistance.</a:t>
            </a:r>
          </a:p>
          <a:p>
            <a:pPr algn="r">
              <a:defRPr b="1">
                <a:solidFill>
                  <a:srgbClr val="FFFFFF"/>
                </a:solidFill>
              </a:defRPr>
            </a:pPr>
            <a:r>
              <a:rPr sz="836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sz="1100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Expense Inquiry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75262" y="5997515"/>
            <a:ext cx="6514600" cy="836355"/>
          </a:xfrm>
          <a:prstGeom prst="roundRect">
            <a:avLst/>
          </a:prstGeom>
          <a:solidFill>
            <a:srgbClr val="FFC000"/>
          </a:solidFill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/>
            </a:pPr>
            <a:r>
              <a:rPr lang="en-US" sz="1400" dirty="0">
                <a:solidFill>
                  <a:srgbClr val="002060"/>
                </a:solidFill>
              </a:rPr>
              <a:t>		</a:t>
            </a:r>
            <a:r>
              <a:rPr sz="1400" dirty="0">
                <a:solidFill>
                  <a:srgbClr val="002060"/>
                </a:solidFill>
              </a:rPr>
              <a:t>WHAT'S NEW AND UPCOMING</a:t>
            </a:r>
            <a:endParaRPr sz="1400" dirty="0">
              <a:solidFill>
                <a:srgbClr val="0070C0"/>
              </a:solidFill>
            </a:endParaRPr>
          </a:p>
          <a:p>
            <a:pPr>
              <a:defRPr sz="1400"/>
            </a:pPr>
            <a:r>
              <a:rPr lang="en-US" sz="1300" dirty="0">
                <a:solidFill>
                  <a:srgbClr val="002060"/>
                </a:solidFill>
              </a:rPr>
              <a:t>		</a:t>
            </a:r>
            <a:r>
              <a:rPr sz="1300" dirty="0">
                <a:solidFill>
                  <a:srgbClr val="002060"/>
                </a:solidFill>
              </a:rPr>
              <a:t>Quick Tips in Workday • Automated Notifications • Additional resources </a:t>
            </a:r>
            <a:r>
              <a:rPr lang="en-US" sz="1300" dirty="0">
                <a:solidFill>
                  <a:srgbClr val="002060"/>
                </a:solidFill>
              </a:rPr>
              <a:t>				</a:t>
            </a:r>
            <a:r>
              <a:rPr sz="1300" dirty="0">
                <a:solidFill>
                  <a:srgbClr val="002060"/>
                </a:solidFill>
              </a:rPr>
              <a:t>embedded in Workday</a:t>
            </a:r>
            <a:r>
              <a:rPr lang="en-US" sz="1300" dirty="0">
                <a:solidFill>
                  <a:srgbClr val="002060"/>
                </a:solidFill>
              </a:rPr>
              <a:t>’s Instruction Text areas</a:t>
            </a:r>
            <a:endParaRPr sz="1300" dirty="0">
              <a:solidFill>
                <a:srgbClr val="00206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75262" y="6941105"/>
            <a:ext cx="3035770" cy="2075303"/>
          </a:xfrm>
          <a:prstGeom prst="roundRect">
            <a:avLst/>
          </a:prstGeom>
          <a:solidFill>
            <a:srgbClr val="E6F3EC"/>
          </a:solidFill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/>
            </a:pPr>
            <a:r>
              <a:rPr sz="1200" dirty="0">
                <a:solidFill>
                  <a:srgbClr val="30803A"/>
                </a:solidFill>
              </a:rPr>
              <a:t>MANAGER SPOTLIGHT</a:t>
            </a:r>
            <a:endParaRPr lang="en-US" sz="743" dirty="0">
              <a:solidFill>
                <a:srgbClr val="30803A"/>
              </a:solidFill>
            </a:endParaRPr>
          </a:p>
          <a:p>
            <a:pPr algn="ctr">
              <a:defRPr sz="1600" b="1"/>
            </a:pPr>
            <a:endParaRPr sz="743" dirty="0">
              <a:solidFill>
                <a:schemeClr val="tx1"/>
              </a:solidFill>
            </a:endParaRPr>
          </a:p>
          <a:p>
            <a:pPr>
              <a:defRPr sz="1400"/>
            </a:pPr>
            <a:r>
              <a:rPr sz="1100" dirty="0">
                <a:solidFill>
                  <a:schemeClr val="tx1"/>
                </a:solidFill>
              </a:rPr>
              <a:t>You play a key role in supporting your team's success!</a:t>
            </a:r>
            <a:r>
              <a:rPr lang="en-US" sz="1100" dirty="0">
                <a:solidFill>
                  <a:schemeClr val="tx1"/>
                </a:solidFill>
              </a:rPr>
              <a:t>  </a:t>
            </a:r>
            <a:endParaRPr sz="1100" dirty="0">
              <a:solidFill>
                <a:schemeClr val="tx1"/>
              </a:solidFill>
            </a:endParaRPr>
          </a:p>
          <a:p>
            <a:pPr>
              <a:defRPr sz="1400"/>
            </a:pPr>
            <a:r>
              <a:rPr sz="1100" dirty="0">
                <a:solidFill>
                  <a:schemeClr val="tx1"/>
                </a:solidFill>
              </a:rPr>
              <a:t>Encourage your team to use the resources available,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sz="1100" dirty="0">
                <a:solidFill>
                  <a:schemeClr val="tx1"/>
                </a:solidFill>
              </a:rPr>
              <a:t>assist with common questions, share tips—or seek help when needed.</a:t>
            </a:r>
            <a:endParaRPr lang="en-US" sz="1100" dirty="0">
              <a:solidFill>
                <a:schemeClr val="tx1"/>
              </a:solidFill>
            </a:endParaRPr>
          </a:p>
          <a:p>
            <a:pPr>
              <a:defRPr sz="1400"/>
            </a:pPr>
            <a:endParaRPr lang="en-US" sz="1100" dirty="0">
              <a:solidFill>
                <a:schemeClr val="tx1"/>
              </a:solidFill>
            </a:endParaRPr>
          </a:p>
          <a:p>
            <a:pPr>
              <a:defRPr sz="1400"/>
            </a:pPr>
            <a:r>
              <a:rPr lang="en-US" sz="1100" b="1" dirty="0">
                <a:solidFill>
                  <a:srgbClr val="30803A"/>
                </a:solidFill>
              </a:rPr>
              <a:t>Thank you for partnering with your team to make expense reporting a success!</a:t>
            </a:r>
            <a:endParaRPr sz="1100" b="1" dirty="0">
              <a:solidFill>
                <a:srgbClr val="30803A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8930" y="6941106"/>
            <a:ext cx="3260932" cy="2075304"/>
          </a:xfrm>
          <a:prstGeom prst="roundRect">
            <a:avLst/>
          </a:prstGeom>
          <a:solidFill>
            <a:srgbClr val="EBF3FA"/>
          </a:solidFill>
          <a:ln>
            <a:solidFill>
              <a:srgbClr val="B4BE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600" b="1"/>
            </a:pPr>
            <a:r>
              <a:rPr sz="1200" dirty="0">
                <a:solidFill>
                  <a:srgbClr val="0070C0"/>
                </a:solidFill>
              </a:rPr>
              <a:t>RESOURCES</a:t>
            </a:r>
            <a:endParaRPr lang="en-US" sz="1200" dirty="0">
              <a:solidFill>
                <a:srgbClr val="0070C0"/>
              </a:solidFill>
            </a:endParaRPr>
          </a:p>
          <a:p>
            <a:pPr>
              <a:defRPr sz="1600" b="1"/>
            </a:pPr>
            <a:endParaRPr sz="1050" dirty="0">
              <a:solidFill>
                <a:schemeClr val="tx1"/>
              </a:solidFill>
            </a:endParaRPr>
          </a:p>
          <a:p>
            <a:r>
              <a:rPr sz="1100" b="1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Create an Expense Report for Reimbursement</a:t>
            </a:r>
            <a:endParaRPr sz="1100" b="1" dirty="0">
              <a:solidFill>
                <a:schemeClr val="accent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sz="1100" b="1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Business Expense Policy</a:t>
            </a:r>
            <a:endParaRPr sz="1100" b="1" dirty="0">
              <a:solidFill>
                <a:schemeClr val="accent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sz="1100" b="1" dirty="0">
                <a:solidFill>
                  <a:schemeClr val="accent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Frequently Asked Questions (FAQ)</a:t>
            </a:r>
          </a:p>
          <a:p>
            <a:r>
              <a:rPr sz="1100" b="1" dirty="0">
                <a:solidFill>
                  <a:schemeClr val="accent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Delegations in Workday</a:t>
            </a:r>
            <a:endParaRPr lang="en-US" sz="1100" b="1" dirty="0">
              <a:solidFill>
                <a:schemeClr val="accent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sz="1050" dirty="0">
              <a:solidFill>
                <a:schemeClr val="accent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050" b="1" i="1" dirty="0">
                <a:solidFill>
                  <a:schemeClr val="tx1"/>
                </a:solidFill>
              </a:rPr>
              <a:t>New FAQ: </a:t>
            </a:r>
            <a:r>
              <a:rPr lang="en-US" sz="1050" i="1" dirty="0">
                <a:solidFill>
                  <a:schemeClr val="tx1"/>
                </a:solidFill>
              </a:rPr>
              <a:t>Get answers to common expense questions, including how to submit reports, required documentation, timelines, and more.</a:t>
            </a:r>
            <a:endParaRPr sz="1050" b="1" i="1" dirty="0">
              <a:solidFill>
                <a:schemeClr val="tx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4" name="Graphic 13" descr="Megaphone with solid fill">
            <a:extLst>
              <a:ext uri="{FF2B5EF4-FFF2-40B4-BE49-F238E27FC236}">
                <a16:creationId xmlns:a16="http://schemas.microsoft.com/office/drawing/2014/main" id="{B190364B-4F3A-7FAF-2E39-AC46835F15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8830" y="6072926"/>
            <a:ext cx="641424" cy="641424"/>
          </a:xfrm>
          <a:prstGeom prst="rect">
            <a:avLst/>
          </a:prstGeom>
        </p:spPr>
      </p:pic>
      <p:pic>
        <p:nvPicPr>
          <p:cNvPr id="16" name="Graphic 15" descr="Document outline">
            <a:extLst>
              <a:ext uri="{FF2B5EF4-FFF2-40B4-BE49-F238E27FC236}">
                <a16:creationId xmlns:a16="http://schemas.microsoft.com/office/drawing/2014/main" id="{19A39A7E-5A3D-3C5C-50FE-ECFB47692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92242" y="7049209"/>
            <a:ext cx="358187" cy="358187"/>
          </a:xfrm>
          <a:prstGeom prst="rect">
            <a:avLst/>
          </a:prstGeom>
        </p:spPr>
      </p:pic>
      <p:pic>
        <p:nvPicPr>
          <p:cNvPr id="18" name="Graphic 17" descr="Users with solid fill">
            <a:extLst>
              <a:ext uri="{FF2B5EF4-FFF2-40B4-BE49-F238E27FC236}">
                <a16:creationId xmlns:a16="http://schemas.microsoft.com/office/drawing/2014/main" id="{E054EC8E-565C-376E-86CF-93016BAF7E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72442" y="6985248"/>
            <a:ext cx="478580" cy="478580"/>
          </a:xfrm>
          <a:prstGeom prst="rect">
            <a:avLst/>
          </a:prstGeom>
        </p:spPr>
      </p:pic>
      <p:pic>
        <p:nvPicPr>
          <p:cNvPr id="22" name="Graphic 21" descr="Internet with solid fill">
            <a:extLst>
              <a:ext uri="{FF2B5EF4-FFF2-40B4-BE49-F238E27FC236}">
                <a16:creationId xmlns:a16="http://schemas.microsoft.com/office/drawing/2014/main" id="{439EE685-966E-70D0-D276-EDF00DF2D0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5012791" y="4060570"/>
            <a:ext cx="361507" cy="361507"/>
          </a:xfrm>
          <a:prstGeom prst="rect">
            <a:avLst/>
          </a:prstGeom>
        </p:spPr>
      </p:pic>
      <p:pic>
        <p:nvPicPr>
          <p:cNvPr id="24" name="Graphic 23" descr="Users outline">
            <a:extLst>
              <a:ext uri="{FF2B5EF4-FFF2-40B4-BE49-F238E27FC236}">
                <a16:creationId xmlns:a16="http://schemas.microsoft.com/office/drawing/2014/main" id="{80BADEF5-3683-F4CA-2AEF-9CCFD4024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39715" y="5450937"/>
            <a:ext cx="361507" cy="361507"/>
          </a:xfrm>
          <a:prstGeom prst="rect">
            <a:avLst/>
          </a:prstGeom>
        </p:spPr>
      </p:pic>
      <p:pic>
        <p:nvPicPr>
          <p:cNvPr id="26" name="Graphic 25" descr="Star with solid fill">
            <a:extLst>
              <a:ext uri="{FF2B5EF4-FFF2-40B4-BE49-F238E27FC236}">
                <a16:creationId xmlns:a16="http://schemas.microsoft.com/office/drawing/2014/main" id="{0322644C-4B32-2363-D705-149B6E4B16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95830" y="2754674"/>
            <a:ext cx="330860" cy="330860"/>
          </a:xfrm>
          <a:prstGeom prst="rect">
            <a:avLst/>
          </a:prstGeom>
        </p:spPr>
      </p:pic>
      <p:pic>
        <p:nvPicPr>
          <p:cNvPr id="28" name="Graphic 27" descr="Daily calendar with solid fill">
            <a:extLst>
              <a:ext uri="{FF2B5EF4-FFF2-40B4-BE49-F238E27FC236}">
                <a16:creationId xmlns:a16="http://schemas.microsoft.com/office/drawing/2014/main" id="{C0D1E04A-6506-F6F9-3F97-529F97A09B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68704" y="3367208"/>
            <a:ext cx="454457" cy="454457"/>
          </a:xfrm>
          <a:prstGeom prst="rect">
            <a:avLst/>
          </a:prstGeom>
        </p:spPr>
      </p:pic>
      <p:pic>
        <p:nvPicPr>
          <p:cNvPr id="30" name="Graphic 29" descr="Magnifying glass with solid fill">
            <a:extLst>
              <a:ext uri="{FF2B5EF4-FFF2-40B4-BE49-F238E27FC236}">
                <a16:creationId xmlns:a16="http://schemas.microsoft.com/office/drawing/2014/main" id="{D45DFD86-3906-0C92-9BE5-01650674F4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24682" y="4212150"/>
            <a:ext cx="325640" cy="325640"/>
          </a:xfrm>
          <a:prstGeom prst="rect">
            <a:avLst/>
          </a:prstGeom>
        </p:spPr>
      </p:pic>
      <p:pic>
        <p:nvPicPr>
          <p:cNvPr id="32" name="Graphic 31" descr="Checklist with solid fill">
            <a:extLst>
              <a:ext uri="{FF2B5EF4-FFF2-40B4-BE49-F238E27FC236}">
                <a16:creationId xmlns:a16="http://schemas.microsoft.com/office/drawing/2014/main" id="{95089657-BC2D-633D-5144-E774191E42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48313" y="5036524"/>
            <a:ext cx="478377" cy="478377"/>
          </a:xfrm>
          <a:prstGeom prst="rect">
            <a:avLst/>
          </a:prstGeom>
        </p:spPr>
      </p:pic>
      <p:pic>
        <p:nvPicPr>
          <p:cNvPr id="34" name="Graphic 33" descr="Daily calendar outline">
            <a:extLst>
              <a:ext uri="{FF2B5EF4-FFF2-40B4-BE49-F238E27FC236}">
                <a16:creationId xmlns:a16="http://schemas.microsoft.com/office/drawing/2014/main" id="{8C4EE90C-E9F4-938C-E69C-CCA98B1FBC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58559" y="813625"/>
            <a:ext cx="457200" cy="457200"/>
          </a:xfrm>
          <a:prstGeom prst="rect">
            <a:avLst/>
          </a:prstGeom>
        </p:spPr>
      </p:pic>
      <p:pic>
        <p:nvPicPr>
          <p:cNvPr id="36" name="Graphic 35" descr="Checklist with solid fill">
            <a:extLst>
              <a:ext uri="{FF2B5EF4-FFF2-40B4-BE49-F238E27FC236}">
                <a16:creationId xmlns:a16="http://schemas.microsoft.com/office/drawing/2014/main" id="{9579EFF2-21EF-E4F5-6DA3-A49CA2CF1C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96757" y="1717718"/>
            <a:ext cx="381214" cy="381214"/>
          </a:xfrm>
          <a:prstGeom prst="rect">
            <a:avLst/>
          </a:prstGeom>
        </p:spPr>
      </p:pic>
      <p:pic>
        <p:nvPicPr>
          <p:cNvPr id="38" name="Graphic 37" descr="Inbox Check with solid fill">
            <a:extLst>
              <a:ext uri="{FF2B5EF4-FFF2-40B4-BE49-F238E27FC236}">
                <a16:creationId xmlns:a16="http://schemas.microsoft.com/office/drawing/2014/main" id="{494549E1-8F39-C8B7-37AE-BAF4EE1207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362746" y="1707321"/>
            <a:ext cx="402008" cy="402008"/>
          </a:xfrm>
          <a:prstGeom prst="rect">
            <a:avLst/>
          </a:prstGeom>
        </p:spPr>
      </p:pic>
      <p:pic>
        <p:nvPicPr>
          <p:cNvPr id="40" name="Graphic 39" descr="Bullseye with solid fill">
            <a:extLst>
              <a:ext uri="{FF2B5EF4-FFF2-40B4-BE49-F238E27FC236}">
                <a16:creationId xmlns:a16="http://schemas.microsoft.com/office/drawing/2014/main" id="{095D6B35-80F2-5A51-1772-B2DFDE9E95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591035" y="1707321"/>
            <a:ext cx="312865" cy="3128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288</Words>
  <Application>Microsoft Office PowerPoint</Application>
  <PresentationFormat>Letter Paper (8.5x11 in)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Ayres, Hollie F.</dc:creator>
  <cp:keywords/>
  <dc:description>generated using python-pptx</dc:description>
  <cp:lastModifiedBy>Pullin, Elizabeth H.</cp:lastModifiedBy>
  <cp:revision>2</cp:revision>
  <dcterms:created xsi:type="dcterms:W3CDTF">2013-01-27T09:14:16Z</dcterms:created>
  <dcterms:modified xsi:type="dcterms:W3CDTF">2026-07-23T17:59:47Z</dcterms:modified>
  <cp:category/>
</cp:coreProperties>
</file>